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62" r:id="rId4"/>
    <p:sldId id="263" r:id="rId5"/>
    <p:sldId id="258" r:id="rId6"/>
    <p:sldId id="259" r:id="rId7"/>
    <p:sldId id="261" r:id="rId8"/>
    <p:sldId id="264" r:id="rId9"/>
    <p:sldId id="265" r:id="rId10"/>
    <p:sldId id="266" r:id="rId11"/>
    <p:sldId id="268" r:id="rId12"/>
    <p:sldId id="257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7392"/>
    <a:srgbClr val="448DDB"/>
    <a:srgbClr val="E6E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image1.png>
</file>

<file path=ppt/media/image10.jpe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media/media1.wmv>
</file>

<file path=ppt/media/media2.wmv>
</file>

<file path=ppt/media/media3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0188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88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28148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5684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64192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1764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3031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30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447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6291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634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395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0951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93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182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391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78FD4E-641A-423E-A458-D703A431B86D}" type="datetimeFigureOut">
              <a:rPr lang="ko-KR" altLang="en-US" smtClean="0"/>
              <a:t>2021-02-11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7F49262-71A5-4E5B-A6CD-44E658DA15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915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16.emf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video" Target="NULL" TargetMode="External"/><Relationship Id="rId7" Type="http://schemas.openxmlformats.org/officeDocument/2006/relationships/image" Target="../media/image17.png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16.emf"/><Relationship Id="rId5" Type="http://schemas.openxmlformats.org/officeDocument/2006/relationships/slideLayout" Target="../slideLayouts/slideLayout2.xml"/><Relationship Id="rId4" Type="http://schemas.microsoft.com/office/2007/relationships/media" Target="../media/media3.wmv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D3AE94-AF02-4B0A-9155-62D8B82104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Arduino</a:t>
            </a:r>
            <a:r>
              <a:rPr lang="ko-KR" altLang="en-US" dirty="0"/>
              <a:t> </a:t>
            </a:r>
            <a:r>
              <a:rPr lang="en-US" altLang="ko-KR" dirty="0"/>
              <a:t>RC</a:t>
            </a:r>
            <a:r>
              <a:rPr lang="ko-KR" altLang="en-US" dirty="0"/>
              <a:t> </a:t>
            </a:r>
            <a:r>
              <a:rPr lang="en-US" altLang="ko-KR" dirty="0"/>
              <a:t>CAR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82A5337-DCBE-4C5F-A424-7CE88FEE31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315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9CAA6-8515-45F7-9A92-49FF53CEE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493058"/>
            <a:ext cx="8596668" cy="1320800"/>
          </a:xfrm>
        </p:spPr>
        <p:txBody>
          <a:bodyPr/>
          <a:lstStyle/>
          <a:p>
            <a:r>
              <a:rPr lang="ko-KR" altLang="en-US" b="1" dirty="0"/>
              <a:t>초음파 센서 작동 코드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915E29D-E3A1-4D05-AE86-8A4845009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895" y="1270000"/>
            <a:ext cx="5998858" cy="5776678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D4CBFE1-D676-48E6-9F18-08AFAD7E3C8E}"/>
                  </a:ext>
                </a:extLst>
              </p:cNvPr>
              <p:cNvSpPr txBox="1"/>
              <p:nvPr/>
            </p:nvSpPr>
            <p:spPr>
              <a:xfrm flipH="1">
                <a:off x="6338148" y="4197221"/>
                <a:ext cx="2320963" cy="923330"/>
              </a:xfrm>
              <a:prstGeom prst="rect">
                <a:avLst/>
              </a:prstGeom>
              <a:noFill/>
              <a:ln w="381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/>
                  <a:t>ms 		</a:t>
                </a:r>
                <a:r>
                  <a:rPr lang="en-US" altLang="ko-KR" dirty="0">
                    <a:sym typeface="Wingdings" panose="05000000000000000000" pitchFamily="2" charset="2"/>
                  </a:rPr>
                  <a:t>	 ns</a:t>
                </a:r>
              </a:p>
              <a:p>
                <a:r>
                  <a:rPr lang="ko-KR" altLang="en-US" dirty="0" err="1">
                    <a:sym typeface="Wingdings" panose="05000000000000000000" pitchFamily="2" charset="2"/>
                  </a:rPr>
                  <a:t>미리초</a:t>
                </a:r>
                <a:r>
                  <a:rPr lang="en-US" altLang="ko-KR" dirty="0">
                    <a:sym typeface="Wingdings" panose="05000000000000000000" pitchFamily="2" charset="2"/>
                  </a:rPr>
                  <a:t>		</a:t>
                </a:r>
                <a:r>
                  <a:rPr lang="ko-KR" altLang="en-US" dirty="0">
                    <a:sym typeface="Wingdings" panose="05000000000000000000" pitchFamily="2" charset="2"/>
                  </a:rPr>
                  <a:t> </a:t>
                </a:r>
                <a:r>
                  <a:rPr lang="ko-KR" altLang="en-US" dirty="0" err="1">
                    <a:sym typeface="Wingdings" panose="05000000000000000000" pitchFamily="2" charset="2"/>
                  </a:rPr>
                  <a:t>나노초</a:t>
                </a:r>
                <a:endParaRPr lang="en-US" altLang="ko-KR" dirty="0">
                  <a:sym typeface="Wingdings" panose="05000000000000000000" pitchFamily="2" charset="2"/>
                </a:endParaRP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r>
                  <a:rPr lang="en-US" altLang="ko-KR" dirty="0"/>
                  <a:t>,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p>
                    </m:sSup>
                  </m:oMath>
                </a14:m>
                <a:endParaRPr lang="ko-KR" altLang="en-US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DD4CBFE1-D676-48E6-9F18-08AFAD7E3C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6338148" y="4197221"/>
                <a:ext cx="2320963" cy="923330"/>
              </a:xfrm>
              <a:prstGeom prst="rect">
                <a:avLst/>
              </a:prstGeom>
              <a:blipFill>
                <a:blip r:embed="rId3"/>
                <a:stretch>
                  <a:fillRect l="-1554" t="-2548" r="-1295" b="-7006"/>
                </a:stretch>
              </a:blipFill>
              <a:ln w="381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그림 13">
            <a:extLst>
              <a:ext uri="{FF2B5EF4-FFF2-40B4-BE49-F238E27FC236}">
                <a16:creationId xmlns:a16="http://schemas.microsoft.com/office/drawing/2014/main" id="{F6B0FC14-592E-4074-ACF6-FAEC6181D7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616" y="1439759"/>
            <a:ext cx="5810050" cy="2010462"/>
          </a:xfrm>
          <a:prstGeom prst="rect">
            <a:avLst/>
          </a:prstGeom>
          <a:ln w="28575">
            <a:solidFill>
              <a:srgbClr val="FFFF00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ECEE9AC-4D32-47DC-9456-64A98C1E3A8B}"/>
              </a:ext>
            </a:extLst>
          </p:cNvPr>
          <p:cNvSpPr txBox="1"/>
          <p:nvPr/>
        </p:nvSpPr>
        <p:spPr>
          <a:xfrm>
            <a:off x="5704616" y="3602233"/>
            <a:ext cx="5908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/>
              <a:t>트리거를 켜주고 </a:t>
            </a:r>
            <a:r>
              <a:rPr lang="en-US" altLang="ko-KR" dirty="0"/>
              <a:t>10</a:t>
            </a:r>
            <a:r>
              <a:rPr lang="ko-KR" altLang="en-US" dirty="0"/>
              <a:t>초 후에 꺼지면 초음파가 발사됨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714C06E-81F3-4713-A1FB-0D23C3E175BA}"/>
              </a:ext>
            </a:extLst>
          </p:cNvPr>
          <p:cNvSpPr txBox="1"/>
          <p:nvPr/>
        </p:nvSpPr>
        <p:spPr>
          <a:xfrm>
            <a:off x="6096000" y="1156447"/>
            <a:ext cx="1176925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dirty="0"/>
              <a:t>센서 특징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51344A0-F563-4F95-8267-6435F74A240D}"/>
                  </a:ext>
                </a:extLst>
              </p:cNvPr>
              <p:cNvSpPr txBox="1"/>
              <p:nvPr/>
            </p:nvSpPr>
            <p:spPr>
              <a:xfrm>
                <a:off x="5898775" y="5359013"/>
                <a:ext cx="5998857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/>
                  <a:t>음속 </a:t>
                </a:r>
                <a:r>
                  <a:rPr lang="en-US" altLang="ko-KR" dirty="0"/>
                  <a:t>= 340[m] </a:t>
                </a:r>
                <a:r>
                  <a:rPr lang="en-US" altLang="ko-KR" dirty="0">
                    <a:sym typeface="Wingdings" panose="05000000000000000000" pitchFamily="2" charset="2"/>
                  </a:rPr>
                  <a:t> 340 ×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ko-KR" dirty="0"/>
                  <a:t>[mm]</a:t>
                </a:r>
              </a:p>
              <a:p>
                <a:r>
                  <a:rPr lang="ko-KR" altLang="en-US" dirty="0"/>
                  <a:t>주기 </a:t>
                </a:r>
                <a:r>
                  <a:rPr lang="en-US" altLang="ko-KR" dirty="0"/>
                  <a:t>[ns] = (</a:t>
                </a:r>
                <a:r>
                  <a:rPr lang="ko-KR" altLang="en-US" dirty="0"/>
                  <a:t>주기 </a:t>
                </a:r>
                <a:r>
                  <a:rPr lang="en-US" altLang="ko-KR" dirty="0">
                    <a:sym typeface="Wingdings" panose="05000000000000000000" pitchFamily="2" charset="2"/>
                  </a:rPr>
                  <a:t>×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)[mm]</a:t>
                </a:r>
                <a:r>
                  <a:rPr lang="en-US" altLang="ko-KR" dirty="0">
                    <a:sym typeface="Wingdings" panose="05000000000000000000" pitchFamily="2" charset="2"/>
                  </a:rPr>
                  <a:t>×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altLang="ko-KR" dirty="0"/>
              </a:p>
              <a:p>
                <a:r>
                  <a:rPr lang="ko-KR" altLang="en-US" dirty="0"/>
                  <a:t>주기를 </a:t>
                </a:r>
                <a:r>
                  <a:rPr lang="en-US" altLang="ko-KR" dirty="0"/>
                  <a:t>mm </a:t>
                </a:r>
                <a:r>
                  <a:rPr lang="ko-KR" altLang="en-US" dirty="0"/>
                  <a:t>단위로 바꾸기 위해</a:t>
                </a:r>
                <a:r>
                  <a:rPr lang="en-US" altLang="ko-KR" dirty="0"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ko-KR" altLang="en-US" dirty="0"/>
                  <a:t> 를</a:t>
                </a:r>
                <a:r>
                  <a:rPr lang="en-US" altLang="ko-KR" dirty="0"/>
                  <a:t> </a:t>
                </a:r>
                <a:r>
                  <a:rPr lang="ko-KR" altLang="en-US" dirty="0"/>
                  <a:t>강제로 곱하였다</a:t>
                </a:r>
                <a:r>
                  <a:rPr lang="en-US" altLang="ko-KR" dirty="0"/>
                  <a:t>. </a:t>
                </a:r>
                <a:r>
                  <a:rPr lang="ko-KR" altLang="en-US" dirty="0"/>
                  <a:t>원래 없던 숫자이므로 다시 </a:t>
                </a:r>
                <a:r>
                  <a:rPr lang="en-US" altLang="ko-KR" dirty="0">
                    <a:sym typeface="Wingdings" panose="05000000000000000000" pitchFamily="2" charset="2"/>
                  </a:rPr>
                  <a:t>×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을</m:t>
                    </m:r>
                  </m:oMath>
                </a14:m>
                <a:r>
                  <a:rPr lang="ko-KR" altLang="en-US" dirty="0"/>
                  <a:t> 해준다</a:t>
                </a:r>
                <a:r>
                  <a:rPr lang="en-US" altLang="ko-KR" dirty="0"/>
                  <a:t>.</a:t>
                </a:r>
                <a:endParaRPr lang="ko-KR" alt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51344A0-F563-4F95-8267-6435F74A24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98775" y="5359013"/>
                <a:ext cx="5998857" cy="1200329"/>
              </a:xfrm>
              <a:prstGeom prst="rect">
                <a:avLst/>
              </a:prstGeom>
              <a:blipFill>
                <a:blip r:embed="rId5"/>
                <a:stretch>
                  <a:fillRect l="-915" t="-3553" r="-305" b="-710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41375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273A38-E354-4C02-9659-DF24C33B2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시리얼 모니터 출력화면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DA35FA2-E316-432D-974B-0D8BBA03D5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076"/>
          <a:stretch/>
        </p:blipFill>
        <p:spPr>
          <a:xfrm>
            <a:off x="2827145" y="1612822"/>
            <a:ext cx="5850690" cy="463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890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14C222-D220-474A-B71F-A745ABD0E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초음파 센서로 전진 후진 코드 제어</a:t>
            </a:r>
          </a:p>
        </p:txBody>
      </p:sp>
      <p:pic>
        <p:nvPicPr>
          <p:cNvPr id="4" name="ultra+motor">
            <a:hlinkClick r:id="" action="ppaction://media"/>
            <a:extLst>
              <a:ext uri="{FF2B5EF4-FFF2-40B4-BE49-F238E27FC236}">
                <a16:creationId xmlns:a16="http://schemas.microsoft.com/office/drawing/2014/main" id="{783C4AE7-7839-4A77-80DA-7618FD38FA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7287" t="22579" r="11624" b="11699"/>
          <a:stretch/>
        </p:blipFill>
        <p:spPr>
          <a:xfrm>
            <a:off x="820769" y="2048594"/>
            <a:ext cx="4048125" cy="374260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540724-39D2-42BE-A6ED-51B0530CEBC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8504" b="51898"/>
          <a:stretch/>
        </p:blipFill>
        <p:spPr>
          <a:xfrm>
            <a:off x="5486988" y="1479176"/>
            <a:ext cx="5028801" cy="513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0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901712D-D95E-4E4A-BF72-412108F8B5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7168" t="46217" r="37168" b="-34041"/>
          <a:stretch/>
        </p:blipFill>
        <p:spPr>
          <a:xfrm>
            <a:off x="3550791" y="654049"/>
            <a:ext cx="7112633" cy="9483919"/>
          </a:xfrm>
          <a:prstGeom prst="rect">
            <a:avLst/>
          </a:prstGeom>
        </p:spPr>
      </p:pic>
      <p:pic>
        <p:nvPicPr>
          <p:cNvPr id="5" name="초음파 모터">
            <a:hlinkClick r:id="" action="ppaction://media"/>
            <a:extLst>
              <a:ext uri="{FF2B5EF4-FFF2-40B4-BE49-F238E27FC236}">
                <a16:creationId xmlns:a16="http://schemas.microsoft.com/office/drawing/2014/main" id="{8AD07EDB-862B-45AC-9426-3BEB9A2DE75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23892" t="22284" r="15263" b="26399"/>
          <a:stretch/>
        </p:blipFill>
        <p:spPr>
          <a:xfrm>
            <a:off x="735105" y="546848"/>
            <a:ext cx="4912659" cy="3352801"/>
          </a:xfrm>
          <a:prstGeom prst="rect">
            <a:avLst/>
          </a:prstGeom>
        </p:spPr>
      </p:pic>
      <p:pic>
        <p:nvPicPr>
          <p:cNvPr id="6" name="초음파 센서 값">
            <a:hlinkClick r:id="" action="ppaction://media"/>
            <a:extLst>
              <a:ext uri="{FF2B5EF4-FFF2-40B4-BE49-F238E27FC236}">
                <a16:creationId xmlns:a16="http://schemas.microsoft.com/office/drawing/2014/main" id="{8866355A-B234-43F4-85E4-5CD4CEDB9C9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7174"/>
                </p14:media>
              </p:ext>
            </p:extLst>
          </p:nvPr>
        </p:nvPicPr>
        <p:blipFill rotWithShape="1">
          <a:blip r:embed="rId8"/>
          <a:srcRect t="565" b="48038"/>
          <a:stretch/>
        </p:blipFill>
        <p:spPr>
          <a:xfrm>
            <a:off x="735107" y="4051675"/>
            <a:ext cx="4912657" cy="234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78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8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E425AF-1C56-41DC-906B-5B2C5730D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/>
              <a:t>아두이노</a:t>
            </a:r>
            <a:r>
              <a:rPr lang="ko-KR" altLang="en-US" b="1" dirty="0"/>
              <a:t> 코드 설명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4DDDCD-5778-4EB8-BA32-BC427168E2A9}"/>
              </a:ext>
            </a:extLst>
          </p:cNvPr>
          <p:cNvSpPr txBox="1"/>
          <p:nvPr/>
        </p:nvSpPr>
        <p:spPr>
          <a:xfrm>
            <a:off x="677334" y="1357263"/>
            <a:ext cx="61004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사이트 참고 </a:t>
            </a:r>
            <a:r>
              <a:rPr lang="ko-KR" altLang="en-US" dirty="0"/>
              <a:t>https://codingrun.com/63</a:t>
            </a:r>
          </a:p>
        </p:txBody>
      </p:sp>
    </p:spTree>
    <p:extLst>
      <p:ext uri="{BB962C8B-B14F-4D97-AF65-F5344CB8AC3E}">
        <p14:creationId xmlns:p14="http://schemas.microsoft.com/office/powerpoint/2010/main" val="246460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7C387B-7B29-440B-BE39-DE0AB7A0A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함수란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pic>
        <p:nvPicPr>
          <p:cNvPr id="3074" name="Picture 2" descr="함수 선언">
            <a:extLst>
              <a:ext uri="{FF2B5EF4-FFF2-40B4-BE49-F238E27FC236}">
                <a16:creationId xmlns:a16="http://schemas.microsoft.com/office/drawing/2014/main" id="{A77D4B8C-916F-4BB5-BE30-0D99B1CAD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419" y="1539116"/>
            <a:ext cx="3547782" cy="2910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46745DE-9440-4841-90B1-CC59C93A1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9281" y="859132"/>
            <a:ext cx="6359338" cy="58305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71BBF9-F90C-4AFA-925B-223F88EB4F88}"/>
              </a:ext>
            </a:extLst>
          </p:cNvPr>
          <p:cNvSpPr txBox="1"/>
          <p:nvPr/>
        </p:nvSpPr>
        <p:spPr>
          <a:xfrm flipH="1">
            <a:off x="1727720" y="1405766"/>
            <a:ext cx="937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출력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C61014-4C09-4B77-B43F-8A8381FC5AF8}"/>
              </a:ext>
            </a:extLst>
          </p:cNvPr>
          <p:cNvSpPr txBox="1"/>
          <p:nvPr/>
        </p:nvSpPr>
        <p:spPr>
          <a:xfrm flipH="1">
            <a:off x="2965970" y="1396241"/>
            <a:ext cx="937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입력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5C0D543-6B6C-494C-B929-BA475682EDB7}"/>
              </a:ext>
            </a:extLst>
          </p:cNvPr>
          <p:cNvSpPr txBox="1"/>
          <p:nvPr/>
        </p:nvSpPr>
        <p:spPr>
          <a:xfrm>
            <a:off x="2754631" y="271184"/>
            <a:ext cx="61055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http://www.tcpschool.com/cpp/cpp_function_basic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76DD33E-6C4F-40C7-8F55-5B44F6107B3A}"/>
              </a:ext>
            </a:extLst>
          </p:cNvPr>
          <p:cNvSpPr/>
          <p:nvPr/>
        </p:nvSpPr>
        <p:spPr>
          <a:xfrm>
            <a:off x="4249281" y="1165411"/>
            <a:ext cx="6359338" cy="26444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0387622-EBB6-4D63-882A-4D6CDB30A87E}"/>
              </a:ext>
            </a:extLst>
          </p:cNvPr>
          <p:cNvSpPr/>
          <p:nvPr/>
        </p:nvSpPr>
        <p:spPr>
          <a:xfrm>
            <a:off x="4268331" y="3413311"/>
            <a:ext cx="6359338" cy="26444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EDB591D-2EB0-4926-8B67-93CD906876A7}"/>
              </a:ext>
            </a:extLst>
          </p:cNvPr>
          <p:cNvSpPr/>
          <p:nvPr/>
        </p:nvSpPr>
        <p:spPr>
          <a:xfrm>
            <a:off x="4277856" y="4051486"/>
            <a:ext cx="6359338" cy="26444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C2ABC4-6C55-4F54-A1CD-32258F4C6975}"/>
              </a:ext>
            </a:extLst>
          </p:cNvPr>
          <p:cNvSpPr/>
          <p:nvPr/>
        </p:nvSpPr>
        <p:spPr>
          <a:xfrm>
            <a:off x="4258806" y="5994586"/>
            <a:ext cx="6359338" cy="264446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6991D-2497-4338-9416-E58C839D1E45}"/>
              </a:ext>
            </a:extLst>
          </p:cNvPr>
          <p:cNvSpPr txBox="1"/>
          <p:nvPr/>
        </p:nvSpPr>
        <p:spPr>
          <a:xfrm flipH="1">
            <a:off x="9937443" y="3360868"/>
            <a:ext cx="22612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일반적으로 사용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687B9B-C557-43D6-9C0A-9262D03B3BDB}"/>
              </a:ext>
            </a:extLst>
          </p:cNvPr>
          <p:cNvSpPr txBox="1"/>
          <p:nvPr/>
        </p:nvSpPr>
        <p:spPr>
          <a:xfrm flipH="1">
            <a:off x="9918393" y="3997876"/>
            <a:ext cx="2261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엄청나게 긴 숫자에 사용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2641F0-DF96-4A24-BEEC-627BCF041B5D}"/>
              </a:ext>
            </a:extLst>
          </p:cNvPr>
          <p:cNvSpPr txBox="1"/>
          <p:nvPr/>
        </p:nvSpPr>
        <p:spPr>
          <a:xfrm flipH="1">
            <a:off x="10094300" y="5908770"/>
            <a:ext cx="22612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소수점 표기에</a:t>
            </a:r>
            <a:endParaRPr lang="en-US" altLang="ko-KR" dirty="0"/>
          </a:p>
          <a:p>
            <a:r>
              <a:rPr lang="ko-KR" altLang="en-US" dirty="0"/>
              <a:t> 사용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F7644D-F601-4ED7-9DD4-2C7B6ECFC821}"/>
              </a:ext>
            </a:extLst>
          </p:cNvPr>
          <p:cNvSpPr txBox="1"/>
          <p:nvPr/>
        </p:nvSpPr>
        <p:spPr>
          <a:xfrm>
            <a:off x="833962" y="5847215"/>
            <a:ext cx="28214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000" dirty="0"/>
              <a:t>https://digiconfactory.tistory.com/entry/C-%ED%95%A8%EC%88%98-%EC%82%AC%EC%9A%A9%EB%B2%95-%EA%B8%B0%EC%B4%88</a:t>
            </a:r>
          </a:p>
        </p:txBody>
      </p:sp>
    </p:spTree>
    <p:extLst>
      <p:ext uri="{BB962C8B-B14F-4D97-AF65-F5344CB8AC3E}">
        <p14:creationId xmlns:p14="http://schemas.microsoft.com/office/powerpoint/2010/main" val="909741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B043C-404D-4F6D-B5F9-EC2D1EF16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함수 설명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299CC5-08F5-44E0-891B-D5FED5449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43409"/>
            <a:ext cx="8596668" cy="3880773"/>
          </a:xfrm>
        </p:spPr>
        <p:txBody>
          <a:bodyPr/>
          <a:lstStyle/>
          <a:p>
            <a:r>
              <a:rPr lang="ko-KR" altLang="en-US" dirty="0"/>
              <a:t>사과가 있고 믹서기가 있다</a:t>
            </a:r>
            <a:r>
              <a:rPr lang="en-US" altLang="ko-KR" dirty="0"/>
              <a:t>.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믹서기를 사용하면 사과 주스를 만들 수 있다</a:t>
            </a:r>
            <a:r>
              <a:rPr lang="en-US" altLang="ko-KR" dirty="0">
                <a:sym typeface="Wingdings" panose="05000000000000000000" pitchFamily="2" charset="2"/>
              </a:rPr>
              <a:t>!</a:t>
            </a:r>
          </a:p>
          <a:p>
            <a:r>
              <a:rPr lang="ko-KR" altLang="en-US" dirty="0">
                <a:sym typeface="Wingdings" panose="05000000000000000000" pitchFamily="2" charset="2"/>
              </a:rPr>
              <a:t>매개변수 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>
                <a:sym typeface="Wingdings" panose="05000000000000000000" pitchFamily="2" charset="2"/>
              </a:rPr>
              <a:t>사과 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함수 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>
                <a:sym typeface="Wingdings" panose="05000000000000000000" pitchFamily="2" charset="2"/>
              </a:rPr>
              <a:t>믹서기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반환 </a:t>
            </a:r>
            <a:r>
              <a:rPr lang="en-US" altLang="ko-KR" dirty="0">
                <a:sym typeface="Wingdings" panose="05000000000000000000" pitchFamily="2" charset="2"/>
              </a:rPr>
              <a:t>: </a:t>
            </a:r>
            <a:r>
              <a:rPr lang="ko-KR" altLang="en-US" dirty="0">
                <a:sym typeface="Wingdings" panose="05000000000000000000" pitchFamily="2" charset="2"/>
              </a:rPr>
              <a:t>사과주스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703A510-0657-4205-A4A4-E19EFB5A4765}"/>
              </a:ext>
            </a:extLst>
          </p:cNvPr>
          <p:cNvGrpSpPr/>
          <p:nvPr/>
        </p:nvGrpSpPr>
        <p:grpSpPr>
          <a:xfrm>
            <a:off x="1649509" y="2331730"/>
            <a:ext cx="6932527" cy="4315600"/>
            <a:chOff x="3048000" y="2161399"/>
            <a:chExt cx="6932527" cy="4315600"/>
          </a:xfrm>
        </p:grpSpPr>
        <p:pic>
          <p:nvPicPr>
            <p:cNvPr id="5122" name="Picture 2" descr="사과 이미지 검색결과">
              <a:extLst>
                <a:ext uri="{FF2B5EF4-FFF2-40B4-BE49-F238E27FC236}">
                  <a16:creationId xmlns:a16="http://schemas.microsoft.com/office/drawing/2014/main" id="{6C9AF4B2-7380-44E6-A27D-2DEFDBD824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9877" b="90895" l="7083" r="90000">
                          <a14:foregroundMark x1="9167" y1="69444" x2="7222" y2="44753"/>
                          <a14:foregroundMark x1="7222" y1="44753" x2="9444" y2="36111"/>
                          <a14:foregroundMark x1="53056" y1="90586" x2="31111" y2="90895"/>
                          <a14:foregroundMark x1="31111" y1="90895" x2="28472" y2="88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60" t="8678" r="17974" b="7226"/>
            <a:stretch/>
          </p:blipFill>
          <p:spPr bwMode="auto">
            <a:xfrm>
              <a:off x="4054281" y="2161399"/>
              <a:ext cx="945790" cy="9134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24" name="Picture 4">
              <a:extLst>
                <a:ext uri="{FF2B5EF4-FFF2-40B4-BE49-F238E27FC236}">
                  <a16:creationId xmlns:a16="http://schemas.microsoft.com/office/drawing/2014/main" id="{81960DF4-5B87-4B45-81E0-46DF556B11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063" b="91250" l="10000" r="90000">
                          <a14:foregroundMark x1="32969" y1="88281" x2="39844" y2="92344"/>
                          <a14:foregroundMark x1="39844" y1="92344" x2="43281" y2="84531"/>
                          <a14:foregroundMark x1="43281" y1="84531" x2="50938" y2="82813"/>
                          <a14:foregroundMark x1="50938" y1="82813" x2="55625" y2="90625"/>
                          <a14:foregroundMark x1="55625" y1="90625" x2="62500" y2="89375"/>
                          <a14:foregroundMark x1="42656" y1="92813" x2="50781" y2="90469"/>
                          <a14:foregroundMark x1="50781" y1="90469" x2="58906" y2="91250"/>
                          <a14:foregroundMark x1="58906" y1="91250" x2="65156" y2="87813"/>
                          <a14:foregroundMark x1="43125" y1="13125" x2="50938" y2="10625"/>
                          <a14:foregroundMark x1="50938" y1="10625" x2="53438" y2="18906"/>
                          <a14:foregroundMark x1="53438" y1="18906" x2="44688" y2="21563"/>
                          <a14:foregroundMark x1="44688" y1="21563" x2="36250" y2="19688"/>
                          <a14:foregroundMark x1="36250" y1="19688" x2="39063" y2="11719"/>
                          <a14:foregroundMark x1="39063" y1="11719" x2="48750" y2="9063"/>
                          <a14:foregroundMark x1="48750" y1="9063" x2="56719" y2="10000"/>
                          <a14:foregroundMark x1="56719" y1="10000" x2="58125" y2="11094"/>
                          <a14:foregroundMark x1="52656" y1="22969" x2="50313" y2="49688"/>
                          <a14:foregroundMark x1="50313" y1="49688" x2="42813" y2="47188"/>
                          <a14:foregroundMark x1="42813" y1="47188" x2="43125" y2="18594"/>
                          <a14:foregroundMark x1="43125" y1="18594" x2="48750" y2="25938"/>
                          <a14:foregroundMark x1="48750" y1="25938" x2="47344" y2="445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48000" y="3518646"/>
              <a:ext cx="2958353" cy="29583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화살표: 아래쪽 3">
              <a:extLst>
                <a:ext uri="{FF2B5EF4-FFF2-40B4-BE49-F238E27FC236}">
                  <a16:creationId xmlns:a16="http://schemas.microsoft.com/office/drawing/2014/main" id="{E6B6512E-DAD6-4B20-9A24-267D0324E2F2}"/>
                </a:ext>
              </a:extLst>
            </p:cNvPr>
            <p:cNvSpPr/>
            <p:nvPr/>
          </p:nvSpPr>
          <p:spPr>
            <a:xfrm>
              <a:off x="4437529" y="3137647"/>
              <a:ext cx="197224" cy="380999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126" name="Picture 6" descr="사과주스 이미지 검색결과">
              <a:extLst>
                <a:ext uri="{FF2B5EF4-FFF2-40B4-BE49-F238E27FC236}">
                  <a16:creationId xmlns:a16="http://schemas.microsoft.com/office/drawing/2014/main" id="{D03B6D03-CADA-4C98-BA41-CC5C901B79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792" b="94659" l="10000" r="90000">
                          <a14:foregroundMark x1="27111" y1="91691" x2="38444" y2="94659"/>
                          <a14:foregroundMark x1="38444" y1="94659" x2="40667" y2="89021"/>
                          <a14:foregroundMark x1="45333" y1="23739" x2="56000" y2="16914"/>
                          <a14:foregroundMark x1="56000" y1="16914" x2="67778" y2="17804"/>
                          <a14:foregroundMark x1="67778" y1="17804" x2="65556" y2="13947"/>
                          <a14:foregroundMark x1="48222" y1="15134" x2="62222" y2="14243"/>
                          <a14:foregroundMark x1="62222" y1="14243" x2="72444" y2="17211"/>
                          <a14:foregroundMark x1="76000" y1="16914" x2="53556" y2="13353"/>
                          <a14:foregroundMark x1="53556" y1="13353" x2="46222" y2="1572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4277" y="2893081"/>
              <a:ext cx="4286250" cy="32099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화살표: 아래쪽 7">
              <a:extLst>
                <a:ext uri="{FF2B5EF4-FFF2-40B4-BE49-F238E27FC236}">
                  <a16:creationId xmlns:a16="http://schemas.microsoft.com/office/drawing/2014/main" id="{2925589E-1B51-46F5-A68D-684754090AAC}"/>
                </a:ext>
              </a:extLst>
            </p:cNvPr>
            <p:cNvSpPr/>
            <p:nvPr/>
          </p:nvSpPr>
          <p:spPr>
            <a:xfrm rot="16200000">
              <a:off x="5537948" y="4500282"/>
              <a:ext cx="414618" cy="7014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48235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68B9ED-67E5-49A9-9E52-8E14A7429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모터 전진</a:t>
            </a:r>
            <a:r>
              <a:rPr lang="en-US" altLang="ko-KR" b="1" dirty="0"/>
              <a:t>,</a:t>
            </a:r>
            <a:r>
              <a:rPr lang="ko-KR" altLang="en-US" b="1" dirty="0"/>
              <a:t> 후진 코드 작성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644D998-BCCD-473A-B589-FEC99F480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3810" y="1479595"/>
            <a:ext cx="6731366" cy="5233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54F5E1-679E-48C1-8DAA-305F7C5BABC9}"/>
              </a:ext>
            </a:extLst>
          </p:cNvPr>
          <p:cNvSpPr txBox="1"/>
          <p:nvPr/>
        </p:nvSpPr>
        <p:spPr>
          <a:xfrm>
            <a:off x="685800" y="1550327"/>
            <a:ext cx="6100482" cy="3962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ENA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10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ENB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5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EN1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9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EN2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8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EN3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7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086B3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#define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EN4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6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int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=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100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; </a:t>
            </a: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속도</a:t>
            </a:r>
            <a:r>
              <a:rPr lang="en-US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PWM 100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으로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r>
              <a:rPr lang="en-US" altLang="ko-KR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0~255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front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</a:t>
            </a:r>
            <a:r>
              <a:rPr lang="en-US" altLang="ko-KR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int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back(</a:t>
            </a:r>
            <a:r>
              <a:rPr lang="en-US" altLang="ko-KR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int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r>
              <a:rPr lang="en-US" altLang="ko-KR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 </a:t>
            </a:r>
            <a:endParaRPr lang="ko-KR" altLang="ko-KR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08346A-6F2F-49D2-B01E-4CBCDE0705EA}"/>
              </a:ext>
            </a:extLst>
          </p:cNvPr>
          <p:cNvSpPr txBox="1"/>
          <p:nvPr/>
        </p:nvSpPr>
        <p:spPr>
          <a:xfrm>
            <a:off x="6786282" y="1075787"/>
            <a:ext cx="2895408" cy="36933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ENA EN1 EN2 EN3 EN4 ENB</a:t>
            </a:r>
            <a:endParaRPr lang="ko-KR" altLang="en-US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446E35B-FA15-4754-9229-5729EB42272C}"/>
              </a:ext>
            </a:extLst>
          </p:cNvPr>
          <p:cNvCxnSpPr/>
          <p:nvPr/>
        </p:nvCxnSpPr>
        <p:spPr>
          <a:xfrm>
            <a:off x="6786282" y="1479595"/>
            <a:ext cx="1326777" cy="17590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5C6CA21-5350-4B6B-BAAF-EEE3885AAA12}"/>
              </a:ext>
            </a:extLst>
          </p:cNvPr>
          <p:cNvCxnSpPr>
            <a:cxnSpLocks/>
          </p:cNvCxnSpPr>
          <p:nvPr/>
        </p:nvCxnSpPr>
        <p:spPr>
          <a:xfrm flipH="1">
            <a:off x="8777477" y="1445119"/>
            <a:ext cx="904213" cy="17935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434A9045-2CD5-4D38-AFD3-AED38904BE63}"/>
              </a:ext>
            </a:extLst>
          </p:cNvPr>
          <p:cNvSpPr txBox="1"/>
          <p:nvPr/>
        </p:nvSpPr>
        <p:spPr>
          <a:xfrm>
            <a:off x="685800" y="5718984"/>
            <a:ext cx="4545106" cy="646331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/>
              <a:t>모터가 반대로 돌면 </a:t>
            </a:r>
            <a:r>
              <a:rPr lang="en-US" altLang="ko-KR" dirty="0"/>
              <a:t>EN </a:t>
            </a:r>
            <a:r>
              <a:rPr lang="ko-KR" altLang="en-US" dirty="0"/>
              <a:t>번호를 반대로 적으면 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47E8157-6068-49E8-9F94-19BCFBDB7F01}"/>
              </a:ext>
            </a:extLst>
          </p:cNvPr>
          <p:cNvSpPr txBox="1"/>
          <p:nvPr/>
        </p:nvSpPr>
        <p:spPr>
          <a:xfrm>
            <a:off x="699246" y="2403303"/>
            <a:ext cx="1820029" cy="646331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</a:p>
          <a:p>
            <a:endParaRPr lang="ko-KR" alt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AB996F1-14C3-4FFD-BE99-70848AAA3FFA}"/>
              </a:ext>
            </a:extLst>
          </p:cNvPr>
          <p:cNvSpPr txBox="1"/>
          <p:nvPr/>
        </p:nvSpPr>
        <p:spPr>
          <a:xfrm>
            <a:off x="699244" y="3174266"/>
            <a:ext cx="1820029" cy="646331"/>
          </a:xfrm>
          <a:prstGeom prst="rect">
            <a:avLst/>
          </a:prstGeom>
          <a:noFill/>
          <a:ln w="28575">
            <a:solidFill>
              <a:schemeClr val="accent5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 </a:t>
            </a:r>
          </a:p>
          <a:p>
            <a:endParaRPr lang="ko-KR" altLang="en-US" dirty="0"/>
          </a:p>
        </p:txBody>
      </p:sp>
      <p:sp>
        <p:nvSpPr>
          <p:cNvPr id="28" name="오른쪽 중괄호 27">
            <a:extLst>
              <a:ext uri="{FF2B5EF4-FFF2-40B4-BE49-F238E27FC236}">
                <a16:creationId xmlns:a16="http://schemas.microsoft.com/office/drawing/2014/main" id="{C82C028D-A3F5-4B36-ABB9-88A034F7CB59}"/>
              </a:ext>
            </a:extLst>
          </p:cNvPr>
          <p:cNvSpPr/>
          <p:nvPr/>
        </p:nvSpPr>
        <p:spPr>
          <a:xfrm>
            <a:off x="2599765" y="2403303"/>
            <a:ext cx="206188" cy="646331"/>
          </a:xfrm>
          <a:prstGeom prst="rightBrac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오른쪽 중괄호 31">
            <a:extLst>
              <a:ext uri="{FF2B5EF4-FFF2-40B4-BE49-F238E27FC236}">
                <a16:creationId xmlns:a16="http://schemas.microsoft.com/office/drawing/2014/main" id="{C79D1699-B808-4826-964B-5C88FB38971B}"/>
              </a:ext>
            </a:extLst>
          </p:cNvPr>
          <p:cNvSpPr/>
          <p:nvPr/>
        </p:nvSpPr>
        <p:spPr>
          <a:xfrm>
            <a:off x="2599763" y="3165305"/>
            <a:ext cx="206188" cy="646331"/>
          </a:xfrm>
          <a:prstGeom prst="rightBrace">
            <a:avLst/>
          </a:prstGeom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889B7E-4949-4DC3-A5E8-7B26B34D539E}"/>
              </a:ext>
            </a:extLst>
          </p:cNvPr>
          <p:cNvSpPr txBox="1"/>
          <p:nvPr/>
        </p:nvSpPr>
        <p:spPr>
          <a:xfrm flipH="1">
            <a:off x="2967898" y="2622487"/>
            <a:ext cx="11917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Set </a:t>
            </a:r>
            <a:r>
              <a:rPr lang="ko-KR" altLang="en-US" sz="1400" dirty="0"/>
              <a:t>내에서는</a:t>
            </a:r>
            <a:endParaRPr lang="en-US" altLang="ko-KR" sz="1400" dirty="0"/>
          </a:p>
          <a:p>
            <a:r>
              <a:rPr lang="ko-KR" altLang="en-US" sz="1400" dirty="0"/>
              <a:t>번호 스위칭 가능</a:t>
            </a:r>
          </a:p>
        </p:txBody>
      </p:sp>
    </p:spTree>
    <p:extLst>
      <p:ext uri="{BB962C8B-B14F-4D97-AF65-F5344CB8AC3E}">
        <p14:creationId xmlns:p14="http://schemas.microsoft.com/office/powerpoint/2010/main" val="32774416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18A37D6-9884-4AFF-890D-590EE7B0A487}"/>
              </a:ext>
            </a:extLst>
          </p:cNvPr>
          <p:cNvSpPr txBox="1"/>
          <p:nvPr/>
        </p:nvSpPr>
        <p:spPr>
          <a:xfrm>
            <a:off x="495316" y="1429565"/>
            <a:ext cx="6100482" cy="43617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setup()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PWM 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제어핀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출력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(ENA,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(ENB,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방향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제어핀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출력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(EN1,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(EN2,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(EN3,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pinMode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(EN4, OUTPUT);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771B5A-6EEB-42FA-B380-F3988FAEFD33}"/>
              </a:ext>
            </a:extLst>
          </p:cNvPr>
          <p:cNvSpPr txBox="1"/>
          <p:nvPr/>
        </p:nvSpPr>
        <p:spPr>
          <a:xfrm>
            <a:off x="4843182" y="1429565"/>
            <a:ext cx="6100482" cy="3563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loop()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A,B 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정방향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front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delay(</a:t>
            </a:r>
            <a:r>
              <a:rPr lang="en-US" altLang="ko-KR" sz="1800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3000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        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3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초동안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정방향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회전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A,B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역방향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back(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delay(</a:t>
            </a:r>
            <a:r>
              <a:rPr lang="en-US" altLang="ko-KR" sz="1800" kern="0" dirty="0">
                <a:solidFill>
                  <a:srgbClr val="0099CC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3000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     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3</a:t>
            </a:r>
            <a:r>
              <a:rPr lang="ko-KR" altLang="ko-KR" sz="1800" kern="0" dirty="0" err="1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초동안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역방향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맑은 고딕" panose="020B0503020000020004" pitchFamily="50" charset="-127"/>
                <a:ea typeface="Consolas" panose="020B0609020204030204" pitchFamily="49" charset="0"/>
                <a:cs typeface="굴림체" panose="020B0609000101010101" pitchFamily="49" charset="-127"/>
              </a:rPr>
              <a:t>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회전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3F608C9-6353-4EEF-9DE7-5D27FB9B80E8}"/>
              </a:ext>
            </a:extLst>
          </p:cNvPr>
          <p:cNvSpPr/>
          <p:nvPr/>
        </p:nvSpPr>
        <p:spPr>
          <a:xfrm>
            <a:off x="788894" y="2653554"/>
            <a:ext cx="959224" cy="2698376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209F2DB2-D837-43DC-948A-6CA1DEDC4B08}"/>
              </a:ext>
            </a:extLst>
          </p:cNvPr>
          <p:cNvCxnSpPr>
            <a:cxnSpLocks/>
            <a:stCxn id="9" idx="2"/>
            <a:endCxn id="12" idx="3"/>
          </p:cNvCxnSpPr>
          <p:nvPr/>
        </p:nvCxnSpPr>
        <p:spPr>
          <a:xfrm>
            <a:off x="1268506" y="5351930"/>
            <a:ext cx="525331" cy="261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C03D016-6EBF-4F7E-9CB7-DB666D21DB1D}"/>
              </a:ext>
            </a:extLst>
          </p:cNvPr>
          <p:cNvSpPr txBox="1"/>
          <p:nvPr/>
        </p:nvSpPr>
        <p:spPr>
          <a:xfrm flipH="1">
            <a:off x="1793837" y="5428435"/>
            <a:ext cx="3049345" cy="369332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dirty="0"/>
              <a:t>핀 모드는 초기에 설정</a:t>
            </a:r>
          </a:p>
        </p:txBody>
      </p:sp>
    </p:spTree>
    <p:extLst>
      <p:ext uri="{BB962C8B-B14F-4D97-AF65-F5344CB8AC3E}">
        <p14:creationId xmlns:p14="http://schemas.microsoft.com/office/powerpoint/2010/main" val="595130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4EE9D2-61E3-45F6-8F70-5A69A9FBDF00}"/>
              </a:ext>
            </a:extLst>
          </p:cNvPr>
          <p:cNvSpPr txBox="1"/>
          <p:nvPr/>
        </p:nvSpPr>
        <p:spPr>
          <a:xfrm>
            <a:off x="280146" y="1447624"/>
            <a:ext cx="6100482" cy="3962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sz="1800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front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</a:t>
            </a:r>
            <a:r>
              <a:rPr lang="en-US" altLang="ko-KR" sz="1800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int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(EN1, HIGH); 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(EN2,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analogWrite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(ENA,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(EN4, HIGH);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B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(EN3, LOW);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analogWrite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(ENB,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08CBD4-63F5-4DC1-9DBB-11C1ADF49373}"/>
              </a:ext>
            </a:extLst>
          </p:cNvPr>
          <p:cNvSpPr txBox="1"/>
          <p:nvPr/>
        </p:nvSpPr>
        <p:spPr>
          <a:xfrm>
            <a:off x="5853954" y="1447623"/>
            <a:ext cx="6338046" cy="39627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A71D5D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void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back(</a:t>
            </a:r>
            <a:r>
              <a:rPr lang="en-US" altLang="ko-KR" sz="1800" kern="0" dirty="0">
                <a:solidFill>
                  <a:srgbClr val="066DE2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int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{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(EN1, LOW); 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(EN2, HIGH);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analogWrite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(ENA,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(EN4, LOW); 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// 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모터</a:t>
            </a:r>
            <a:r>
              <a:rPr lang="en-US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B</a:t>
            </a:r>
            <a:r>
              <a:rPr lang="ko-KR" altLang="ko-KR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설정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digitalWrite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(EN3, HIGH);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 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analogWrite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(ENB, </a:t>
            </a:r>
            <a:r>
              <a:rPr lang="en-US" altLang="ko-KR" sz="1800" kern="0" dirty="0" err="1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Motor_speed</a:t>
            </a: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);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l" latinLnBrk="0">
              <a:lnSpc>
                <a:spcPct val="107000"/>
              </a:lnSpc>
              <a:spcAft>
                <a:spcPts val="80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altLang="ko-KR" sz="1800" kern="0" dirty="0">
                <a:solidFill>
                  <a:srgbClr val="010101"/>
                </a:solidFill>
                <a:effectLst/>
                <a:latin typeface="Consolas" panose="020B0609020204030204" pitchFamily="49" charset="0"/>
                <a:ea typeface="굴림체" panose="020B0609000101010101" pitchFamily="49" charset="-127"/>
                <a:cs typeface="굴림체" panose="020B0609000101010101" pitchFamily="49" charset="-127"/>
              </a:rPr>
              <a:t>}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26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초음파 센서 특징 이미지 검색결과">
            <a:extLst>
              <a:ext uri="{FF2B5EF4-FFF2-40B4-BE49-F238E27FC236}">
                <a16:creationId xmlns:a16="http://schemas.microsoft.com/office/drawing/2014/main" id="{9A8E675A-0836-4FEB-840C-9FE6EC73C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190" y="934571"/>
            <a:ext cx="66675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EFB7FF8-736F-430A-9A02-0CB969CF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/>
              <a:t>초음파 센서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0A166BA-435B-4598-9FCD-93E7E22578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94" y="4356283"/>
            <a:ext cx="5810050" cy="2010462"/>
          </a:xfrm>
          <a:prstGeom prst="rect">
            <a:avLst/>
          </a:prstGeom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500398D3-D474-4B2E-8BFA-66A9AEBBD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246" y="2596218"/>
            <a:ext cx="4114800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01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253F08F-2795-4B27-AFD5-F729100586B9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4966446" y="2598533"/>
            <a:ext cx="0" cy="231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819E015-CC3A-4982-8F67-85FD955D9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998613"/>
              </p:ext>
            </p:extLst>
          </p:nvPr>
        </p:nvGraphicFramePr>
        <p:xfrm>
          <a:off x="2813058" y="444821"/>
          <a:ext cx="5380683" cy="2225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3561">
                  <a:extLst>
                    <a:ext uri="{9D8B030D-6E8A-4147-A177-3AD203B41FA5}">
                      <a16:colId xmlns:a16="http://schemas.microsoft.com/office/drawing/2014/main" val="3390052756"/>
                    </a:ext>
                  </a:extLst>
                </a:gridCol>
                <a:gridCol w="1793561">
                  <a:extLst>
                    <a:ext uri="{9D8B030D-6E8A-4147-A177-3AD203B41FA5}">
                      <a16:colId xmlns:a16="http://schemas.microsoft.com/office/drawing/2014/main" val="3749388571"/>
                    </a:ext>
                  </a:extLst>
                </a:gridCol>
                <a:gridCol w="1793561">
                  <a:extLst>
                    <a:ext uri="{9D8B030D-6E8A-4147-A177-3AD203B41FA5}">
                      <a16:colId xmlns:a16="http://schemas.microsoft.com/office/drawing/2014/main" val="1391594758"/>
                    </a:ext>
                  </a:extLst>
                </a:gridCol>
              </a:tblGrid>
              <a:tr h="400946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아두이노</a:t>
                      </a:r>
                      <a:endParaRPr lang="ko-KR" alt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HC-SR04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비고</a:t>
                      </a:r>
                      <a:endParaRPr lang="ko-KR" alt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408270854"/>
                  </a:ext>
                </a:extLst>
              </a:tr>
              <a:tr h="400946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5V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Vcc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Power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927448927"/>
                  </a:ext>
                </a:extLst>
              </a:tr>
              <a:tr h="400946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GND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>
                          <a:solidFill>
                            <a:srgbClr val="000000"/>
                          </a:solidFill>
                          <a:effectLst/>
                        </a:rPr>
                        <a:t>GND</a:t>
                      </a:r>
                      <a:endParaRPr lang="en-US" sz="1500" u="none" strike="noStrike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>
                          <a:solidFill>
                            <a:srgbClr val="000000"/>
                          </a:solidFill>
                          <a:effectLst/>
                        </a:rPr>
                        <a:t>Ground</a:t>
                      </a:r>
                      <a:endParaRPr lang="en-US" sz="1500" u="none" strike="noStrike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044108949"/>
                  </a:ext>
                </a:extLst>
              </a:tr>
              <a:tr h="409956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D3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>
                          <a:solidFill>
                            <a:srgbClr val="000000"/>
                          </a:solidFill>
                          <a:effectLst/>
                        </a:rPr>
                        <a:t>Trig</a:t>
                      </a:r>
                      <a:endParaRPr lang="en-US" sz="1500" u="none" strike="noStrike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Trigger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715800761"/>
                  </a:ext>
                </a:extLst>
              </a:tr>
              <a:tr h="612878"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D4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Echo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base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5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Echo</a:t>
                      </a:r>
                      <a:endParaRPr lang="en-US" sz="1500" u="none" strike="noStrike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057474879"/>
                  </a:ext>
                </a:extLst>
              </a:tr>
            </a:tbl>
          </a:graphicData>
        </a:graphic>
      </p:graphicFrame>
      <p:pic>
        <p:nvPicPr>
          <p:cNvPr id="7170" name="Picture 2">
            <a:extLst>
              <a:ext uri="{FF2B5EF4-FFF2-40B4-BE49-F238E27FC236}">
                <a16:creationId xmlns:a16="http://schemas.microsoft.com/office/drawing/2014/main" id="{B46CF02D-5EF6-4B47-A7D0-20CFED2FD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2410264"/>
            <a:ext cx="8486775" cy="3990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0B601CB-1DCD-40C7-ABF2-8FB8D1E8B25E}"/>
              </a:ext>
            </a:extLst>
          </p:cNvPr>
          <p:cNvCxnSpPr>
            <a:cxnSpLocks/>
          </p:cNvCxnSpPr>
          <p:nvPr/>
        </p:nvCxnSpPr>
        <p:spPr>
          <a:xfrm flipV="1">
            <a:off x="5002306" y="2469059"/>
            <a:ext cx="0" cy="464865"/>
          </a:xfrm>
          <a:prstGeom prst="line">
            <a:avLst/>
          </a:prstGeom>
          <a:ln w="57150">
            <a:solidFill>
              <a:srgbClr val="E6E22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C0E1340-4988-4AEA-9886-502E50445A46}"/>
              </a:ext>
            </a:extLst>
          </p:cNvPr>
          <p:cNvCxnSpPr>
            <a:cxnSpLocks/>
          </p:cNvCxnSpPr>
          <p:nvPr/>
        </p:nvCxnSpPr>
        <p:spPr>
          <a:xfrm flipV="1">
            <a:off x="5154706" y="2627960"/>
            <a:ext cx="0" cy="312464"/>
          </a:xfrm>
          <a:prstGeom prst="line">
            <a:avLst/>
          </a:prstGeom>
          <a:ln w="57150">
            <a:solidFill>
              <a:srgbClr val="448DDB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8395AEF9-FEA4-46D1-B1D0-C7BAF4336941}"/>
              </a:ext>
            </a:extLst>
          </p:cNvPr>
          <p:cNvSpPr/>
          <p:nvPr/>
        </p:nvSpPr>
        <p:spPr>
          <a:xfrm>
            <a:off x="5031890" y="2570853"/>
            <a:ext cx="92553" cy="132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CD825E5-3BC9-4D30-A164-71FD9DA75630}"/>
              </a:ext>
            </a:extLst>
          </p:cNvPr>
          <p:cNvSpPr/>
          <p:nvPr/>
        </p:nvSpPr>
        <p:spPr>
          <a:xfrm>
            <a:off x="4109720" y="2774032"/>
            <a:ext cx="238756" cy="93180"/>
          </a:xfrm>
          <a:prstGeom prst="rect">
            <a:avLst/>
          </a:prstGeom>
          <a:solidFill>
            <a:srgbClr val="1073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F4179F2-9DB2-4891-AFCE-49C8A66A83B1}"/>
              </a:ext>
            </a:extLst>
          </p:cNvPr>
          <p:cNvSpPr/>
          <p:nvPr/>
        </p:nvSpPr>
        <p:spPr>
          <a:xfrm>
            <a:off x="3944469" y="2429435"/>
            <a:ext cx="1021977" cy="3381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3380076"/>
      </p:ext>
    </p:extLst>
  </p:cSld>
  <p:clrMapOvr>
    <a:masterClrMapping/>
  </p:clrMapOvr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패싯</Template>
  <TotalTime>163</TotalTime>
  <Words>553</Words>
  <Application>Microsoft Office PowerPoint</Application>
  <PresentationFormat>와이드스크린</PresentationFormat>
  <Paragraphs>100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맑은 고딕</vt:lpstr>
      <vt:lpstr>Arial</vt:lpstr>
      <vt:lpstr>Cambria Math</vt:lpstr>
      <vt:lpstr>Consolas</vt:lpstr>
      <vt:lpstr>Trebuchet MS</vt:lpstr>
      <vt:lpstr>Wingdings 3</vt:lpstr>
      <vt:lpstr>패싯</vt:lpstr>
      <vt:lpstr>Arduino RC CAR</vt:lpstr>
      <vt:lpstr>아두이노 코드 설명</vt:lpstr>
      <vt:lpstr>함수란?</vt:lpstr>
      <vt:lpstr>함수 설명</vt:lpstr>
      <vt:lpstr>모터 전진, 후진 코드 작성</vt:lpstr>
      <vt:lpstr>PowerPoint 프레젠테이션</vt:lpstr>
      <vt:lpstr>PowerPoint 프레젠테이션</vt:lpstr>
      <vt:lpstr>초음파 센서</vt:lpstr>
      <vt:lpstr>PowerPoint 프레젠테이션</vt:lpstr>
      <vt:lpstr>초음파 센서 작동 코드</vt:lpstr>
      <vt:lpstr>시리얼 모니터 출력화면</vt:lpstr>
      <vt:lpstr>초음파 센서로 전진 후진 코드 제어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RC CAR</dc:title>
  <dc:creator>김명선</dc:creator>
  <cp:lastModifiedBy>김명선</cp:lastModifiedBy>
  <cp:revision>34</cp:revision>
  <dcterms:created xsi:type="dcterms:W3CDTF">2021-02-11T06:17:13Z</dcterms:created>
  <dcterms:modified xsi:type="dcterms:W3CDTF">2021-02-11T09:00:47Z</dcterms:modified>
</cp:coreProperties>
</file>

<file path=docProps/thumbnail.jpeg>
</file>